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44" r:id="rId8"/>
    <p:sldMasterId id="2147483756" r:id="rId9"/>
    <p:sldMasterId id="2147483780" r:id="rId10"/>
  </p:sldMasterIdLst>
  <p:sldIdLst>
    <p:sldId id="257" r:id="rId11"/>
    <p:sldId id="259" r:id="rId12"/>
    <p:sldId id="282" r:id="rId13"/>
    <p:sldId id="261" r:id="rId14"/>
    <p:sldId id="262" r:id="rId15"/>
    <p:sldId id="283" r:id="rId16"/>
    <p:sldId id="263" r:id="rId17"/>
    <p:sldId id="264" r:id="rId18"/>
    <p:sldId id="266" r:id="rId19"/>
    <p:sldId id="268" r:id="rId20"/>
    <p:sldId id="265" r:id="rId21"/>
    <p:sldId id="270" r:id="rId22"/>
    <p:sldId id="275" r:id="rId23"/>
    <p:sldId id="276" r:id="rId24"/>
    <p:sldId id="280" r:id="rId25"/>
    <p:sldId id="273" r:id="rId26"/>
    <p:sldId id="272" r:id="rId27"/>
    <p:sldId id="28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FFFF00"/>
    <a:srgbClr val="C96011"/>
    <a:srgbClr val="2BA3F5"/>
    <a:srgbClr val="21C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100" d="100"/>
          <a:sy n="100" d="100"/>
        </p:scale>
        <p:origin x="29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DD7279-4566-4509-A62A-CB7E45D91334}" type="doc">
      <dgm:prSet loTypeId="urn:microsoft.com/office/officeart/2005/8/layout/default#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129816AD-6488-4397-AF53-98849B89FE5C}">
      <dgm:prSet phldrT="[Текст]" custT="1"/>
      <dgm:spPr/>
      <dgm:t>
        <a:bodyPr/>
        <a:lstStyle/>
        <a:p>
          <a:r>
            <a:rPr lang="ru-RU" sz="20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Поступление на бюджетные места</a:t>
          </a:r>
        </a:p>
      </dgm:t>
    </dgm:pt>
    <dgm:pt modelId="{CB75C1B4-5004-4151-86F4-6030B46E362E}" type="parTrans" cxnId="{4CD90C24-DA0E-4023-BDDA-5FD269FD02E9}">
      <dgm:prSet/>
      <dgm:spPr/>
      <dgm:t>
        <a:bodyPr/>
        <a:lstStyle/>
        <a:p>
          <a:endParaRPr lang="ru-RU"/>
        </a:p>
      </dgm:t>
    </dgm:pt>
    <dgm:pt modelId="{151BBF46-E2C3-4D79-86AC-8B2642672594}" type="sibTrans" cxnId="{4CD90C24-DA0E-4023-BDDA-5FD269FD02E9}">
      <dgm:prSet/>
      <dgm:spPr/>
      <dgm:t>
        <a:bodyPr/>
        <a:lstStyle/>
        <a:p>
          <a:endParaRPr lang="ru-RU"/>
        </a:p>
      </dgm:t>
    </dgm:pt>
    <dgm:pt modelId="{01D20A09-1C75-4B17-AB89-753277CC05AE}">
      <dgm:prSet custT="1"/>
      <dgm:spPr/>
      <dgm:t>
        <a:bodyPr/>
        <a:lstStyle/>
        <a:p>
          <a:r>
            <a:rPr lang="ru-RU" sz="20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Возможность получения дополнительной стипендии от предприятия</a:t>
          </a:r>
          <a:endParaRPr lang="ru-RU" sz="2000" dirty="0">
            <a:ln>
              <a:solidFill>
                <a:srgbClr val="002060"/>
              </a:solidFill>
            </a:ln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FE5418-F09B-4699-8444-459435164229}" type="parTrans" cxnId="{4E3CCB16-79C4-4D57-BBF7-835741242047}">
      <dgm:prSet/>
      <dgm:spPr/>
      <dgm:t>
        <a:bodyPr/>
        <a:lstStyle/>
        <a:p>
          <a:endParaRPr lang="ru-RU"/>
        </a:p>
      </dgm:t>
    </dgm:pt>
    <dgm:pt modelId="{6230071F-5FC1-4AFA-8873-6A2DF8B51B23}" type="sibTrans" cxnId="{4E3CCB16-79C4-4D57-BBF7-835741242047}">
      <dgm:prSet/>
      <dgm:spPr/>
      <dgm:t>
        <a:bodyPr/>
        <a:lstStyle/>
        <a:p>
          <a:endParaRPr lang="ru-RU"/>
        </a:p>
      </dgm:t>
    </dgm:pt>
    <dgm:pt modelId="{163FD94B-5D07-4E20-B62E-C104B9196DCC}">
      <dgm:prSet custT="1"/>
      <dgm:spPr/>
      <dgm:t>
        <a:bodyPr/>
        <a:lstStyle/>
        <a:p>
          <a:r>
            <a:rPr lang="ru-RU" sz="20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Прохождение ознакомительной, производственной и преддипломной практик на заводе</a:t>
          </a:r>
          <a:endParaRPr lang="ru-RU" sz="2000" dirty="0">
            <a:ln>
              <a:solidFill>
                <a:srgbClr val="002060"/>
              </a:solidFill>
            </a:ln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07D75B-556C-4C51-84DB-7FAD9D36FD04}" type="parTrans" cxnId="{80966CB3-DFFC-4252-833E-80055BAD5EB4}">
      <dgm:prSet/>
      <dgm:spPr/>
      <dgm:t>
        <a:bodyPr/>
        <a:lstStyle/>
        <a:p>
          <a:endParaRPr lang="ru-RU"/>
        </a:p>
      </dgm:t>
    </dgm:pt>
    <dgm:pt modelId="{5FE7D6DB-10AF-4E03-BCD7-E830768D80CB}" type="sibTrans" cxnId="{80966CB3-DFFC-4252-833E-80055BAD5EB4}">
      <dgm:prSet/>
      <dgm:spPr/>
      <dgm:t>
        <a:bodyPr/>
        <a:lstStyle/>
        <a:p>
          <a:endParaRPr lang="ru-RU"/>
        </a:p>
      </dgm:t>
    </dgm:pt>
    <dgm:pt modelId="{3F3F998B-7C65-450A-9D23-4AC6D4FF0957}">
      <dgm:prSet custT="1"/>
      <dgm:spPr/>
      <dgm:t>
        <a:bodyPr/>
        <a:lstStyle/>
        <a:p>
          <a:r>
            <a:rPr lang="ru-RU" sz="20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Гарантированное трудоустройство после окончания ВУЗа</a:t>
          </a:r>
          <a:endParaRPr lang="ru-RU" sz="2000" dirty="0">
            <a:ln>
              <a:solidFill>
                <a:srgbClr val="002060"/>
              </a:solidFill>
            </a:ln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38216-3D54-45F6-A61A-2ECDF2A75D86}" type="parTrans" cxnId="{D8065E5C-F06D-4D26-B5A2-89062EF674D2}">
      <dgm:prSet/>
      <dgm:spPr/>
      <dgm:t>
        <a:bodyPr/>
        <a:lstStyle/>
        <a:p>
          <a:endParaRPr lang="ru-RU"/>
        </a:p>
      </dgm:t>
    </dgm:pt>
    <dgm:pt modelId="{215E46DC-6CC4-4094-A87D-A15D6BEF7B34}" type="sibTrans" cxnId="{D8065E5C-F06D-4D26-B5A2-89062EF674D2}">
      <dgm:prSet/>
      <dgm:spPr/>
      <dgm:t>
        <a:bodyPr/>
        <a:lstStyle/>
        <a:p>
          <a:endParaRPr lang="ru-RU"/>
        </a:p>
      </dgm:t>
    </dgm:pt>
    <dgm:pt modelId="{960E2E70-9D52-43EB-A7C9-AD0D7A7671FF}" type="pres">
      <dgm:prSet presAssocID="{94DD7279-4566-4509-A62A-CB7E45D9133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1B0147-7846-4F2B-A053-0F6BACF088A6}" type="pres">
      <dgm:prSet presAssocID="{129816AD-6488-4397-AF53-98849B89FE5C}" presName="node" presStyleLbl="node1" presStyleIdx="0" presStyleCnt="4" custScaleY="42528" custLinFactNeighborX="-13674" custLinFactNeighborY="68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405DE1-2EAE-4871-994B-65033B88EC3C}" type="pres">
      <dgm:prSet presAssocID="{151BBF46-E2C3-4D79-86AC-8B2642672594}" presName="sibTrans" presStyleCnt="0"/>
      <dgm:spPr/>
    </dgm:pt>
    <dgm:pt modelId="{36CAEF08-FBCF-48DF-A40F-A668D1D6B5A1}" type="pres">
      <dgm:prSet presAssocID="{01D20A09-1C75-4B17-AB89-753277CC05AE}" presName="node" presStyleLbl="node1" presStyleIdx="1" presStyleCnt="4" custScaleY="42400" custLinFactNeighborX="5370" custLinFactNeighborY="68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7C8A54-9452-4CCE-8727-1231CD2D76CB}" type="pres">
      <dgm:prSet presAssocID="{6230071F-5FC1-4AFA-8873-6A2DF8B51B23}" presName="sibTrans" presStyleCnt="0"/>
      <dgm:spPr/>
    </dgm:pt>
    <dgm:pt modelId="{C03001AF-BED6-4BE3-B7DA-71EFDEF9EE6C}" type="pres">
      <dgm:prSet presAssocID="{163FD94B-5D07-4E20-B62E-C104B9196DCC}" presName="node" presStyleLbl="node1" presStyleIdx="2" presStyleCnt="4" custScaleY="66281" custLinFactNeighborX="-11370" custLinFactNeighborY="-6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742538-EFC3-457E-882B-60873630EB59}" type="pres">
      <dgm:prSet presAssocID="{5FE7D6DB-10AF-4E03-BCD7-E830768D80CB}" presName="sibTrans" presStyleCnt="0"/>
      <dgm:spPr/>
    </dgm:pt>
    <dgm:pt modelId="{5BE76656-36F7-4BC8-88BE-6E78BC096446}" type="pres">
      <dgm:prSet presAssocID="{3F3F998B-7C65-450A-9D23-4AC6D4FF0957}" presName="node" presStyleLbl="node1" presStyleIdx="3" presStyleCnt="4" custScaleY="67142" custLinFactNeighborX="5370" custLinFactNeighborY="-6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5557EF-74F2-48C3-968F-828CF1AF09F1}" type="presOf" srcId="{3F3F998B-7C65-450A-9D23-4AC6D4FF0957}" destId="{5BE76656-36F7-4BC8-88BE-6E78BC096446}" srcOrd="0" destOrd="0" presId="urn:microsoft.com/office/officeart/2005/8/layout/default#1"/>
    <dgm:cxn modelId="{AAF8324B-AAA8-4500-B3F8-57F094C63338}" type="presOf" srcId="{163FD94B-5D07-4E20-B62E-C104B9196DCC}" destId="{C03001AF-BED6-4BE3-B7DA-71EFDEF9EE6C}" srcOrd="0" destOrd="0" presId="urn:microsoft.com/office/officeart/2005/8/layout/default#1"/>
    <dgm:cxn modelId="{D8065E5C-F06D-4D26-B5A2-89062EF674D2}" srcId="{94DD7279-4566-4509-A62A-CB7E45D91334}" destId="{3F3F998B-7C65-450A-9D23-4AC6D4FF0957}" srcOrd="3" destOrd="0" parTransId="{88738216-3D54-45F6-A61A-2ECDF2A75D86}" sibTransId="{215E46DC-6CC4-4094-A87D-A15D6BEF7B34}"/>
    <dgm:cxn modelId="{80966CB3-DFFC-4252-833E-80055BAD5EB4}" srcId="{94DD7279-4566-4509-A62A-CB7E45D91334}" destId="{163FD94B-5D07-4E20-B62E-C104B9196DCC}" srcOrd="2" destOrd="0" parTransId="{8707D75B-556C-4C51-84DB-7FAD9D36FD04}" sibTransId="{5FE7D6DB-10AF-4E03-BCD7-E830768D80CB}"/>
    <dgm:cxn modelId="{DD0310AC-1401-42C2-9117-21C9B2B628E7}" type="presOf" srcId="{01D20A09-1C75-4B17-AB89-753277CC05AE}" destId="{36CAEF08-FBCF-48DF-A40F-A668D1D6B5A1}" srcOrd="0" destOrd="0" presId="urn:microsoft.com/office/officeart/2005/8/layout/default#1"/>
    <dgm:cxn modelId="{4E3CCB16-79C4-4D57-BBF7-835741242047}" srcId="{94DD7279-4566-4509-A62A-CB7E45D91334}" destId="{01D20A09-1C75-4B17-AB89-753277CC05AE}" srcOrd="1" destOrd="0" parTransId="{DCFE5418-F09B-4699-8444-459435164229}" sibTransId="{6230071F-5FC1-4AFA-8873-6A2DF8B51B23}"/>
    <dgm:cxn modelId="{4CD90C24-DA0E-4023-BDDA-5FD269FD02E9}" srcId="{94DD7279-4566-4509-A62A-CB7E45D91334}" destId="{129816AD-6488-4397-AF53-98849B89FE5C}" srcOrd="0" destOrd="0" parTransId="{CB75C1B4-5004-4151-86F4-6030B46E362E}" sibTransId="{151BBF46-E2C3-4D79-86AC-8B2642672594}"/>
    <dgm:cxn modelId="{02C4E883-69DC-4281-9140-C1753B8A87BA}" type="presOf" srcId="{94DD7279-4566-4509-A62A-CB7E45D91334}" destId="{960E2E70-9D52-43EB-A7C9-AD0D7A7671FF}" srcOrd="0" destOrd="0" presId="urn:microsoft.com/office/officeart/2005/8/layout/default#1"/>
    <dgm:cxn modelId="{11FB1321-3DE2-4867-AB3C-DE314632AA98}" type="presOf" srcId="{129816AD-6488-4397-AF53-98849B89FE5C}" destId="{A51B0147-7846-4F2B-A053-0F6BACF088A6}" srcOrd="0" destOrd="0" presId="urn:microsoft.com/office/officeart/2005/8/layout/default#1"/>
    <dgm:cxn modelId="{C0A5349D-6B57-4D94-B36E-4A2521D511A0}" type="presParOf" srcId="{960E2E70-9D52-43EB-A7C9-AD0D7A7671FF}" destId="{A51B0147-7846-4F2B-A053-0F6BACF088A6}" srcOrd="0" destOrd="0" presId="urn:microsoft.com/office/officeart/2005/8/layout/default#1"/>
    <dgm:cxn modelId="{A021824A-3FA4-4BA7-992B-405B5D9AFFE9}" type="presParOf" srcId="{960E2E70-9D52-43EB-A7C9-AD0D7A7671FF}" destId="{60405DE1-2EAE-4871-994B-65033B88EC3C}" srcOrd="1" destOrd="0" presId="urn:microsoft.com/office/officeart/2005/8/layout/default#1"/>
    <dgm:cxn modelId="{6A2C8316-D967-491B-933C-508F139D0328}" type="presParOf" srcId="{960E2E70-9D52-43EB-A7C9-AD0D7A7671FF}" destId="{36CAEF08-FBCF-48DF-A40F-A668D1D6B5A1}" srcOrd="2" destOrd="0" presId="urn:microsoft.com/office/officeart/2005/8/layout/default#1"/>
    <dgm:cxn modelId="{7AD9B8CB-BE07-456D-9082-E6AB3EC68933}" type="presParOf" srcId="{960E2E70-9D52-43EB-A7C9-AD0D7A7671FF}" destId="{767C8A54-9452-4CCE-8727-1231CD2D76CB}" srcOrd="3" destOrd="0" presId="urn:microsoft.com/office/officeart/2005/8/layout/default#1"/>
    <dgm:cxn modelId="{108BABD1-A01D-4ADF-A262-D62EDAB71C99}" type="presParOf" srcId="{960E2E70-9D52-43EB-A7C9-AD0D7A7671FF}" destId="{C03001AF-BED6-4BE3-B7DA-71EFDEF9EE6C}" srcOrd="4" destOrd="0" presId="urn:microsoft.com/office/officeart/2005/8/layout/default#1"/>
    <dgm:cxn modelId="{7B6B1D0F-A950-4DCA-801C-1F2D904C6BB5}" type="presParOf" srcId="{960E2E70-9D52-43EB-A7C9-AD0D7A7671FF}" destId="{C2742538-EFC3-457E-882B-60873630EB59}" srcOrd="5" destOrd="0" presId="urn:microsoft.com/office/officeart/2005/8/layout/default#1"/>
    <dgm:cxn modelId="{6667316B-1568-491D-844E-3CC6BEF49675}" type="presParOf" srcId="{960E2E70-9D52-43EB-A7C9-AD0D7A7671FF}" destId="{5BE76656-36F7-4BC8-88BE-6E78BC096446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B0147-7846-4F2B-A053-0F6BACF088A6}">
      <dsp:nvSpPr>
        <dsp:cNvPr id="0" name=""/>
        <dsp:cNvSpPr/>
      </dsp:nvSpPr>
      <dsp:spPr>
        <a:xfrm>
          <a:off x="0" y="413071"/>
          <a:ext cx="4149194" cy="105874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Поступление на бюджетные места</a:t>
          </a:r>
        </a:p>
      </dsp:txBody>
      <dsp:txXfrm>
        <a:off x="0" y="413071"/>
        <a:ext cx="4149194" cy="1058741"/>
      </dsp:txXfrm>
    </dsp:sp>
    <dsp:sp modelId="{36CAEF08-FBCF-48DF-A40F-A668D1D6B5A1}">
      <dsp:nvSpPr>
        <dsp:cNvPr id="0" name=""/>
        <dsp:cNvSpPr/>
      </dsp:nvSpPr>
      <dsp:spPr>
        <a:xfrm>
          <a:off x="4566241" y="414664"/>
          <a:ext cx="4149194" cy="10555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Возможность получения дополнительной стипендии от предприятия</a:t>
          </a:r>
          <a:endParaRPr lang="ru-RU" sz="2000" kern="1200" dirty="0">
            <a:ln>
              <a:solidFill>
                <a:srgbClr val="002060"/>
              </a:solidFill>
            </a:ln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6241" y="414664"/>
        <a:ext cx="4149194" cy="1055555"/>
      </dsp:txXfrm>
    </dsp:sp>
    <dsp:sp modelId="{C03001AF-BED6-4BE3-B7DA-71EFDEF9EE6C}">
      <dsp:nvSpPr>
        <dsp:cNvPr id="0" name=""/>
        <dsp:cNvSpPr/>
      </dsp:nvSpPr>
      <dsp:spPr>
        <a:xfrm>
          <a:off x="0" y="1574559"/>
          <a:ext cx="4149194" cy="16500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Прохождение ознакомительной, производственной и преддипломной практик на заводе</a:t>
          </a:r>
          <a:endParaRPr lang="ru-RU" sz="2000" kern="1200" dirty="0">
            <a:ln>
              <a:solidFill>
                <a:srgbClr val="002060"/>
              </a:solidFill>
            </a:ln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574559"/>
        <a:ext cx="4149194" cy="1650076"/>
      </dsp:txXfrm>
    </dsp:sp>
    <dsp:sp modelId="{5BE76656-36F7-4BC8-88BE-6E78BC096446}">
      <dsp:nvSpPr>
        <dsp:cNvPr id="0" name=""/>
        <dsp:cNvSpPr/>
      </dsp:nvSpPr>
      <dsp:spPr>
        <a:xfrm>
          <a:off x="4566241" y="1563842"/>
          <a:ext cx="4149194" cy="16715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Гарантированное трудоустройство после окончания ВУЗа</a:t>
          </a:r>
          <a:endParaRPr lang="ru-RU" sz="2000" kern="1200" dirty="0">
            <a:ln>
              <a:solidFill>
                <a:srgbClr val="002060"/>
              </a:solidFill>
            </a:ln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6241" y="1563842"/>
        <a:ext cx="4149194" cy="1671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557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1611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277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41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6363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300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991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25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672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3800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8920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884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6731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96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14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86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956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57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79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686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602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389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486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24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620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6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7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409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92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1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1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65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09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518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864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86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361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30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79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409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927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1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152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6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9915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091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8644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868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361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302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79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409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927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19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15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4567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654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091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8644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868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361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302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79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409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927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1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541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152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654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091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8644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868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361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302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446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362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619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4358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114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187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2905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871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427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5594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15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9252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277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4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9472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636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300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991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25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672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3800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8920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8845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964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2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5313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41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636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300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991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25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672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3800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8920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8845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9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3303-CBC6-4580-A115-C11E72E2165E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F9DB-F925-4D29-B234-F3792A104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54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3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4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4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4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4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4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9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3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3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tiff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yakimenko.ae\Desktop\Стенд 2018\информация\Информационный стенд\4 История предприятия\стелла 20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6" t="-786" r="11275" b="13804"/>
          <a:stretch/>
        </p:blipFill>
        <p:spPr bwMode="auto">
          <a:xfrm>
            <a:off x="5148064" y="1517157"/>
            <a:ext cx="3816424" cy="299013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8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991"/>
          <a:stretch/>
        </p:blipFill>
        <p:spPr bwMode="auto">
          <a:xfrm>
            <a:off x="0" y="4254592"/>
            <a:ext cx="9144000" cy="260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yakimenko.ae\Desktop\Стенд 2018\информация\Информационный стенд\6 Этапы развития предприятия\проходна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69894"/>
            <a:ext cx="3846210" cy="293739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29058" y="928670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им. П.В. Финогенова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46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5980" y="1620608"/>
            <a:ext cx="8616499" cy="94223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6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17.05.01 «Боеприпасы и взрыватели»</a:t>
            </a:r>
          </a:p>
          <a:p>
            <a:pPr lvl="0" algn="ctr"/>
            <a:r>
              <a:rPr lang="ru-RU" sz="26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Выбравшие данную специальность студенты изучают: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2754935"/>
            <a:ext cx="6480720" cy="396044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образцов взрывателей и боеприпасов;</a:t>
            </a:r>
          </a:p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новейших образцов военной техники;</a:t>
            </a:r>
          </a:p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экспериментов и испытаний прототипов технических изделий и приборов;</a:t>
            </a:r>
          </a:p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модернизацию существующих образцов специальных изделий;</a:t>
            </a:r>
          </a:p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изготовление технологической оснастки;</a:t>
            </a:r>
          </a:p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и инструкций по эксплуатации взрывателей и боеприпасов;</a:t>
            </a:r>
          </a:p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материалов, сырья и оборудования для производства изделий;</a:t>
            </a:r>
          </a:p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надежности, безопасности и безотказности работ;</a:t>
            </a:r>
          </a:p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эксплуатации и хранения специальных </a:t>
            </a: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4" descr="Картинки по запросу военмех санкт-петербург"/>
          <p:cNvPicPr>
            <a:picLocks noChangeAspect="1" noChangeArrowheads="1"/>
          </p:cNvPicPr>
          <p:nvPr/>
        </p:nvPicPr>
        <p:blipFill rotWithShape="1">
          <a:blip r:embed="rId5" cstate="print"/>
          <a:srcRect l="19654" r="15173"/>
          <a:stretch/>
        </p:blipFill>
        <p:spPr bwMode="auto">
          <a:xfrm>
            <a:off x="323529" y="2803935"/>
            <a:ext cx="1890752" cy="386244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929058" y="928670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00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33130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5980" y="1620608"/>
            <a:ext cx="8616499" cy="94223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6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Объектами профессиональной деятельности выпускника являются: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5980" y="2768978"/>
            <a:ext cx="6024212" cy="396044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 lvl="0" indent="252000" algn="just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боеприпасы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различного назначения;</a:t>
            </a:r>
          </a:p>
          <a:p>
            <a:pPr marL="72000" lvl="0" indent="252000" algn="just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патроны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гильзы боеприпасов; технологические процессы производства боеприпасов, взрывателей, патронов и гильз;</a:t>
            </a:r>
          </a:p>
          <a:p>
            <a:pPr marL="72000" lvl="0" indent="252000" algn="just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технологические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процессы снаряжения и утилизации боеприпасов; технологическое оборудование производства патронов и гильз; информационные технологии проектирования боеприпасов и взрывателей;</a:t>
            </a:r>
          </a:p>
          <a:p>
            <a:pPr marL="72000" lvl="0" indent="252000" algn="just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специальное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полигонное, стендовое и лабораторное оборудование и методики, используемые для экспериментальной отработки, исследования и испытания образцов боеприпасов и взрывателей;</a:t>
            </a:r>
          </a:p>
          <a:p>
            <a:pPr marL="72000" lvl="0" indent="252000" algn="just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методики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</a:t>
            </a:r>
            <a:r>
              <a:rPr lang="ru-RU" sz="175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взрывотехнических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экспертиз и анализа последствий террористических актов и техногенных катастроф.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5" y="2768978"/>
            <a:ext cx="2376264" cy="181954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C:\Users\yakimenko.ae\Desktop\Стенд 2018\информация\Информационный стенд\4 История предприятия\Боевые  ПАТРОНЫ (испытания)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8" b="1101"/>
          <a:stretch/>
        </p:blipFill>
        <p:spPr bwMode="auto">
          <a:xfrm>
            <a:off x="6516213" y="4869160"/>
            <a:ext cx="2376265" cy="18002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29058" y="928670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73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5980" y="1620608"/>
            <a:ext cx="8616499" cy="94223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6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окончании БГТУ выпускники применяют свои знания: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72322" y="2754935"/>
            <a:ext cx="5520157" cy="110611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предприятиях военно-промышленного комплекса;</a:t>
            </a:r>
          </a:p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научно-исследовательских институтов и конструкторских бюро.</a:t>
            </a:r>
            <a:endParaRPr lang="ru-RU" sz="175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72321" y="4149080"/>
            <a:ext cx="5520157" cy="252028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 lvl="0">
              <a:defRPr/>
            </a:pP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БГТУ «ВОЕНМЕХ» им. Д.Ф. Устинова</a:t>
            </a:r>
          </a:p>
          <a:p>
            <a:pPr marL="72000" lvl="0">
              <a:defRPr/>
            </a:pP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нахождения ВУЗа: 190005, </a:t>
            </a:r>
            <a:endParaRPr lang="ru-RU" sz="19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lvl="0">
              <a:defRPr/>
            </a:pPr>
            <a:r>
              <a:rPr lang="ru-RU" sz="19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Санкт-Петербург, </a:t>
            </a:r>
          </a:p>
          <a:p>
            <a:pPr marL="72000" lvl="0">
              <a:defRPr/>
            </a:pP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1–я Красноармейская, д. 1, </a:t>
            </a:r>
            <a:endParaRPr lang="ru-RU" sz="19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lvl="0">
              <a:defRPr/>
            </a:pPr>
            <a:r>
              <a:rPr lang="ru-RU" sz="19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(812) 316-23-41, 495-77-99</a:t>
            </a:r>
          </a:p>
          <a:p>
            <a:pPr marL="72000" lvl="0">
              <a:defRPr/>
            </a:pP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"Е" Оружие и боеприпасы</a:t>
            </a:r>
          </a:p>
          <a:p>
            <a:pPr marL="72000" lvl="0">
              <a:defRPr/>
            </a:pPr>
            <a:r>
              <a:rPr lang="ru-RU" sz="19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(812) 490-05-88</a:t>
            </a: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5" y="4586673"/>
            <a:ext cx="2794272" cy="201067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 rotWithShape="1">
          <a:blip r:embed="rId6" cstate="print"/>
          <a:srcRect t="37991"/>
          <a:stretch/>
        </p:blipFill>
        <p:spPr bwMode="auto">
          <a:xfrm>
            <a:off x="395535" y="2741622"/>
            <a:ext cx="2794271" cy="155147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929058" y="928670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52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6738" y="1614435"/>
            <a:ext cx="8616499" cy="101630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2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15.03.05 «Конструкторско-технологическое обеспечение машиностроительных производств» </a:t>
            </a:r>
          </a:p>
          <a:p>
            <a:pPr lvl="0" algn="ctr"/>
            <a:r>
              <a:rPr lang="ru-RU" sz="22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подготовки: «Технологии цифрового производства»</a:t>
            </a:r>
            <a:endParaRPr lang="ru-RU" sz="2200" b="1" kern="10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6739" y="2780928"/>
            <a:ext cx="8616498" cy="72008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88000" algn="just">
              <a:defRPr/>
            </a:pPr>
            <a:r>
              <a:rPr lang="ru-RU" sz="19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Наряду с гуманитарными, экономическими и базовыми общетехническими дисциплинами студенты </a:t>
            </a: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изучают специальные дисциплины: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94385" y="3645024"/>
            <a:ext cx="2711844" cy="79208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цифрового </a:t>
            </a: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 </a:t>
            </a:r>
            <a:endParaRPr lang="ru-RU" sz="165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19066" y="3645024"/>
            <a:ext cx="2711844" cy="79208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Аддитивные технологии </a:t>
            </a:r>
            <a:endParaRPr lang="ru-RU" sz="165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171393" y="3644472"/>
            <a:ext cx="2711844" cy="79264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Программирование </a:t>
            </a: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станков в </a:t>
            </a: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САМ-системах</a:t>
            </a:r>
            <a:endParaRPr lang="ru-RU" sz="165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66738" y="4737831"/>
            <a:ext cx="2711844" cy="79597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в </a:t>
            </a:r>
            <a:r>
              <a:rPr lang="en-US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CAD-</a:t>
            </a: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системах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219066" y="4737831"/>
            <a:ext cx="2711843" cy="79208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Инженерный анализ в САЕ-системах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80016" y="5764317"/>
            <a:ext cx="2711844" cy="79208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 визуального моделирования и программирования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219066" y="5764317"/>
            <a:ext cx="2711844" cy="79208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САРР-технологии, </a:t>
            </a:r>
            <a:endParaRPr lang="en-US" sz="165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CALS-</a:t>
            </a: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в машиностроении</a:t>
            </a:r>
          </a:p>
        </p:txBody>
      </p:sp>
      <p:pic>
        <p:nvPicPr>
          <p:cNvPr id="8" name="Picture 3" descr="C:\Users\yakimenko.ae\Desktop\spetsialist-po-tehnologiyam-mashinostroeniy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098" y="4686139"/>
            <a:ext cx="2622434" cy="186527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929058" y="928670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12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4282" y="1484784"/>
            <a:ext cx="8786874" cy="101630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kern="1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22.03.01 </a:t>
            </a:r>
            <a:r>
              <a:rPr lang="ru-RU" sz="22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«Материаловедение </a:t>
            </a:r>
            <a:r>
              <a:rPr lang="ru-RU" sz="2200" b="1" kern="1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технологии </a:t>
            </a:r>
            <a:r>
              <a:rPr lang="ru-RU" sz="22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материалов» </a:t>
            </a:r>
            <a:endParaRPr lang="ru-RU" sz="2200" b="1" kern="10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kern="1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подготовки «Материаловедение в машиностроении»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3" y="2564904"/>
            <a:ext cx="6192687" cy="237626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кафедры востребованы</a:t>
            </a:r>
            <a:r>
              <a:rPr lang="ru-RU" u="sng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endParaRPr lang="ru-RU" sz="500" u="sng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-28800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предприятиях </a:t>
            </a: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оборонно-промышленного 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комплекса;</a:t>
            </a:r>
          </a:p>
          <a:p>
            <a:pPr marL="72000" indent="-28800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предприятиях авиа и </a:t>
            </a: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самолетостроения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72000" indent="-28800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предприятиях судостроения и судоремонта;</a:t>
            </a:r>
          </a:p>
          <a:p>
            <a:pPr marL="72000" indent="-28800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предприятиях нефтегазовой и нефтехимической области; </a:t>
            </a:r>
          </a:p>
          <a:p>
            <a:pPr marL="72000" indent="-28800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предприятиях по ремонту и восстановлению деталей машин и механизмов; </a:t>
            </a:r>
          </a:p>
          <a:p>
            <a:pPr marL="72000" indent="-28800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научных организациях и в учебных учреждениях среднего профессионального образования</a:t>
            </a: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23728" y="5008513"/>
            <a:ext cx="6927210" cy="166084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u="sng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выполнять </a:t>
            </a:r>
            <a:r>
              <a:rPr lang="ru-RU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виды профессиональной деятельности</a:t>
            </a:r>
            <a:r>
              <a:rPr lang="ru-RU" u="sng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endParaRPr lang="ru-RU" sz="500" u="sng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-28800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научно-исследовательская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72000" indent="-28800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проектно-конструкторская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72000" indent="-28800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производственно-технологическая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72000" indent="-28800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организационно-управленческая.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Картинки по запросу материаловедени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2206" y="5079167"/>
            <a:ext cx="1727505" cy="151818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Картинки по запросу материаловедение и технологии материалов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6216" y="2597893"/>
            <a:ext cx="2448272" cy="231028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929058" y="928670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7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11870" y="3557772"/>
            <a:ext cx="2711844" cy="144884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РАБОТОДАТЕЛЯ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834228"/>
            <a:ext cx="2711844" cy="137874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 </a:t>
            </a: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 после окончания </a:t>
            </a: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учебного заведения</a:t>
            </a:r>
            <a:endParaRPr lang="ru-RU" sz="165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4941" y="3557772"/>
            <a:ext cx="2711844" cy="144016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выплачивается разовое единовременное </a:t>
            </a: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на работника и не работающего члена семьи</a:t>
            </a:r>
            <a:endParaRPr lang="ru-RU" sz="165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5286388"/>
            <a:ext cx="2711844" cy="122413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оплачиваемый </a:t>
            </a: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отпуск </a:t>
            </a: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количестве 7 календарных </a:t>
            </a: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дней для обустройства на новом месте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71855" y="1823595"/>
            <a:ext cx="2711844" cy="138938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</a:t>
            </a: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трудового договора  в качестве </a:t>
            </a: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«Молодого специалиста»</a:t>
            </a:r>
            <a:endParaRPr lang="ru-RU" sz="165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56176" y="1823596"/>
            <a:ext cx="2711844" cy="138938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обучения в учебном заведении включается в стаж работы на получение вознаграждения за</a:t>
            </a:r>
          </a:p>
          <a:p>
            <a:pPr algn="ctr"/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выслугу лет</a:t>
            </a:r>
            <a:endParaRPr lang="ru-RU" sz="165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15074" y="3571876"/>
            <a:ext cx="2711844" cy="122413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Предусмотрена ежемесячная  денежная компенсация   за  аренду (наём) жилого помещения  </a:t>
            </a:r>
            <a:endParaRPr lang="ru-RU" sz="165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43504" y="5286388"/>
            <a:ext cx="2711844" cy="122413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</a:t>
            </a: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стоимости </a:t>
            </a: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проезда к </a:t>
            </a: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месту отпуска </a:t>
            </a: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обратно </a:t>
            </a: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 и </a:t>
            </a: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членов </a:t>
            </a: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его семьи</a:t>
            </a:r>
            <a:endParaRPr lang="ru-RU" sz="165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4527777" y="3197732"/>
            <a:ext cx="0" cy="36004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923714" y="3197732"/>
            <a:ext cx="243897" cy="360041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883699" y="4997932"/>
            <a:ext cx="283912" cy="30327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2896785" y="3197732"/>
            <a:ext cx="315085" cy="360041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923714" y="4271707"/>
            <a:ext cx="243896" cy="6145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endCxn id="6" idx="3"/>
          </p:cNvCxnSpPr>
          <p:nvPr/>
        </p:nvCxnSpPr>
        <p:spPr>
          <a:xfrm flipH="1" flipV="1">
            <a:off x="2896785" y="4277852"/>
            <a:ext cx="315086" cy="122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2891356" y="5006621"/>
            <a:ext cx="320515" cy="294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929058" y="928670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97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5" t="1695" r="65" b="12755"/>
          <a:stretch/>
        </p:blipFill>
        <p:spPr>
          <a:xfrm>
            <a:off x="251518" y="1719747"/>
            <a:ext cx="4116256" cy="478299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21986" r="3518" b="14894"/>
          <a:stretch/>
        </p:blipFill>
        <p:spPr>
          <a:xfrm>
            <a:off x="4716017" y="4384940"/>
            <a:ext cx="4032448" cy="213609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716015" y="1719747"/>
            <a:ext cx="4090855" cy="249507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88000" algn="just">
              <a:defRPr/>
            </a:pP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ознакомления выбранной профессии ФКП «АПЗ «Вымпел</a:t>
            </a: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имени П.В. </a:t>
            </a:r>
            <a:r>
              <a:rPr lang="ru-RU" sz="16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Финогенова</a:t>
            </a: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 экскурсии на предприятия, мастер классы. </a:t>
            </a:r>
          </a:p>
          <a:p>
            <a:pPr indent="288000" algn="just">
              <a:defRPr/>
            </a:pP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Общероссийская общественная организация «СОЮЗ Машиностроителей России» и завод Вымпел проводят для учеников старших классов и студентов недели без турникетов, где знакомят их с профессиями нашего </a:t>
            </a: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</a:t>
            </a:r>
            <a:endParaRPr lang="ru-RU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9058" y="928670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12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2"/>
          <a:stretch/>
        </p:blipFill>
        <p:spPr>
          <a:xfrm>
            <a:off x="5940152" y="1623808"/>
            <a:ext cx="2808770" cy="199787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2" t="31315" b="16742"/>
          <a:stretch/>
        </p:blipFill>
        <p:spPr>
          <a:xfrm>
            <a:off x="409359" y="1635356"/>
            <a:ext cx="4128001" cy="199787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" t="19431" r="833" b="31974"/>
          <a:stretch/>
        </p:blipFill>
        <p:spPr>
          <a:xfrm>
            <a:off x="409360" y="3915427"/>
            <a:ext cx="8339562" cy="275892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929058" y="928670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12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8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991"/>
          <a:stretch/>
        </p:blipFill>
        <p:spPr bwMode="auto">
          <a:xfrm>
            <a:off x="0" y="4254592"/>
            <a:ext cx="9144000" cy="260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9512" y="1700808"/>
            <a:ext cx="8712968" cy="288032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682640, Хабаровского края</a:t>
            </a: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</a:t>
            </a:r>
            <a:r>
              <a:rPr lang="ru-RU" sz="20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Амурск, шоссе Машиностроителей, д.12</a:t>
            </a:r>
            <a:endParaRPr lang="ru-RU" sz="20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 (42142) 9-45-05</a:t>
            </a:r>
            <a:r>
              <a:rPr lang="ru-RU" sz="20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9-45-55</a:t>
            </a:r>
          </a:p>
          <a:p>
            <a:pPr algn="ctr">
              <a:defRPr/>
            </a:pP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E-mail:zavod-5@mail.ru</a:t>
            </a:r>
          </a:p>
          <a:p>
            <a:pPr algn="just">
              <a:defRPr/>
            </a:pPr>
            <a:endParaRPr lang="ru-RU" sz="15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ДИРЕКТОР – ВИКТОР ФЕДОРОВИЧ ТАГУНОВ</a:t>
            </a:r>
          </a:p>
          <a:p>
            <a:pPr algn="just">
              <a:defRPr/>
            </a:pPr>
            <a:endParaRPr lang="ru-RU" sz="15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можно получить </a:t>
            </a:r>
            <a:r>
              <a:rPr lang="ru-RU" sz="20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телефонам: </a:t>
            </a:r>
          </a:p>
          <a:p>
            <a:pPr algn="ctr">
              <a:defRPr/>
            </a:pP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(42142) 9-40-60 – Зубанова Людмила Петровна </a:t>
            </a:r>
            <a:r>
              <a:rPr lang="ru-RU" sz="20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начальник ОРП </a:t>
            </a: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>
              <a:defRPr/>
            </a:pP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(42142) 9-42-82 – Специалист по развитию и обучению персонала.</a:t>
            </a:r>
            <a:endParaRPr lang="ru-RU" sz="20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9058" y="928670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76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yakimenko.ae\Desktop\Стенд 2018\информация\Информационный стенд\6 Этапы развития предприятия\цех 1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51086"/>
            <a:ext cx="3528392" cy="264629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yakimenko.ae\Desktop\Стенд 2018\информация\Информационный стенд\4 История предприятия\Боевые  патроны конвейер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55192"/>
            <a:ext cx="3528392" cy="198812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yakimenko.ae\Desktop\Стенд 2018\информация\Информационный стенд\4 История предприятия\патроны 7,6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3"/>
          <a:stretch/>
        </p:blipFill>
        <p:spPr bwMode="auto">
          <a:xfrm>
            <a:off x="4390294" y="4292356"/>
            <a:ext cx="4236398" cy="230502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83968" y="1635357"/>
            <a:ext cx="4464496" cy="231572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88000" algn="just">
              <a:defRPr/>
            </a:pP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молодое и современное предприятие среди патронных заводов России, единственный патронный  завод во всем Дальневосточном регионе, а также </a:t>
            </a:r>
            <a:r>
              <a:rPr lang="ru-RU" sz="165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единствен-ный</a:t>
            </a: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патронный завод с государственной формой собственности.</a:t>
            </a:r>
          </a:p>
          <a:p>
            <a:pPr lvl="0" indent="288000" algn="just">
              <a:defRPr/>
            </a:pP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сегодня это единственный в России специализированный патронный завод с уровнем технологии мирового класса.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9058" y="928670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54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7158" y="1714488"/>
            <a:ext cx="8429684" cy="107926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kern="10" dirty="0" smtClean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Профессиональный состав предприятия включает в себя более 110 наименований профессий и специальностей, который способен качественно выполнять производственные планы и решать поставленные задачи</a:t>
            </a:r>
            <a:endParaRPr lang="ru-RU" b="1" kern="10" dirty="0">
              <a:ln w="12700">
                <a:noFill/>
                <a:round/>
                <a:headEnd/>
                <a:tailEnd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9058" y="928670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3071810"/>
            <a:ext cx="3357586" cy="342902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i="1" kern="10" dirty="0" smtClean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Наиболее востребованные инженерно-технические специальности:</a:t>
            </a:r>
          </a:p>
          <a:p>
            <a:pPr marL="72000" indent="360000">
              <a:spcBef>
                <a:spcPts val="0"/>
              </a:spcBef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Инженер – технолог;</a:t>
            </a:r>
            <a:endParaRPr lang="en-US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buNone/>
            </a:pPr>
            <a:endParaRPr lang="ru-RU" altLang="ru-RU" sz="3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Инженер – программист;</a:t>
            </a:r>
            <a:endParaRPr lang="en-US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buNone/>
            </a:pPr>
            <a:endParaRPr lang="ru-RU" altLang="ru-RU" sz="3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Инженер – электроник;</a:t>
            </a:r>
            <a:endParaRPr lang="en-US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buNone/>
            </a:pPr>
            <a:endParaRPr lang="ru-RU" altLang="ru-RU" sz="3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Инженер – электрик;</a:t>
            </a:r>
            <a:endParaRPr lang="en-US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buNone/>
            </a:pPr>
            <a:endParaRPr lang="ru-RU" altLang="ru-RU" sz="3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Инженер – теплотехник.</a:t>
            </a:r>
          </a:p>
          <a:p>
            <a:pPr algn="ctr"/>
            <a:endParaRPr lang="ru-RU" b="1" kern="10" dirty="0" smtClean="0">
              <a:ln w="12700">
                <a:noFill/>
                <a:round/>
                <a:headEnd/>
                <a:tailEnd/>
              </a:ln>
              <a:solidFill>
                <a:srgbClr val="002060"/>
              </a:solidFill>
              <a:latin typeface="Antiqua Ho"/>
            </a:endParaRPr>
          </a:p>
          <a:p>
            <a:pPr algn="ctr"/>
            <a:endParaRPr lang="ru-RU" b="1" kern="10" dirty="0" smtClean="0">
              <a:ln w="12700">
                <a:noFill/>
                <a:round/>
                <a:headEnd/>
                <a:tailEnd/>
              </a:ln>
              <a:solidFill>
                <a:srgbClr val="002060"/>
              </a:solidFill>
              <a:latin typeface="Antiqua Ho"/>
            </a:endParaRPr>
          </a:p>
          <a:p>
            <a:pPr algn="ctr"/>
            <a:endParaRPr lang="ru-RU" b="1" kern="10" dirty="0">
              <a:ln w="12700">
                <a:noFill/>
                <a:round/>
                <a:headEnd/>
                <a:tailEnd/>
              </a:ln>
              <a:solidFill>
                <a:srgbClr val="002060"/>
              </a:solidFill>
              <a:latin typeface="Antiqua Ho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71934" y="3071810"/>
            <a:ext cx="4786346" cy="341632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i="1" kern="10" dirty="0" smtClean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Наиболее востребованные рабочие </a:t>
            </a:r>
          </a:p>
          <a:p>
            <a:pPr algn="ctr"/>
            <a:r>
              <a:rPr lang="ru-RU" b="1" i="1" kern="10" dirty="0" smtClean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профессии:</a:t>
            </a:r>
          </a:p>
          <a:p>
            <a:pPr marL="72000" indent="360000">
              <a:spcBef>
                <a:spcPts val="0"/>
              </a:spcBef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Наладчик оборудования;</a:t>
            </a:r>
            <a:endParaRPr lang="en-US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0">
              <a:spcBef>
                <a:spcPts val="0"/>
              </a:spcBef>
              <a:buNone/>
            </a:pPr>
            <a:endParaRPr lang="ru-RU" altLang="ru-RU" sz="3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Наладчик станков с программным управлением; </a:t>
            </a:r>
            <a:endParaRPr lang="en-US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0">
              <a:spcBef>
                <a:spcPts val="0"/>
              </a:spcBef>
              <a:buNone/>
            </a:pPr>
            <a:endParaRPr lang="en-US" altLang="ru-RU" sz="3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Слесарь </a:t>
            </a:r>
            <a:r>
              <a:rPr lang="ru-RU" alt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КИПиА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US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0">
              <a:spcBef>
                <a:spcPts val="0"/>
              </a:spcBef>
              <a:buNone/>
            </a:pPr>
            <a:endParaRPr lang="ru-RU" altLang="ru-RU" sz="3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Токарь;</a:t>
            </a:r>
            <a:endParaRPr lang="en-US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0">
              <a:spcBef>
                <a:spcPts val="0"/>
              </a:spcBef>
              <a:buNone/>
            </a:pPr>
            <a:endParaRPr lang="ru-RU" altLang="ru-RU" sz="3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Токарь – расточник;</a:t>
            </a:r>
            <a:endParaRPr lang="en-US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0">
              <a:spcBef>
                <a:spcPts val="0"/>
              </a:spcBef>
              <a:buNone/>
            </a:pPr>
            <a:endParaRPr lang="ru-RU" altLang="ru-RU" sz="3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Шлифовщик;</a:t>
            </a:r>
            <a:endParaRPr lang="en-US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0">
              <a:spcBef>
                <a:spcPts val="0"/>
              </a:spcBef>
              <a:buNone/>
            </a:pPr>
            <a:endParaRPr lang="ru-RU" altLang="ru-RU" sz="3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Электромонтер по ремонту и обслуживанию электрооборудования.</a:t>
            </a:r>
            <a:endParaRPr lang="ru-RU" b="1" kern="10" dirty="0">
              <a:ln w="12700">
                <a:noFill/>
                <a:round/>
                <a:headEnd/>
                <a:tailEnd/>
              </a:ln>
              <a:solidFill>
                <a:srgbClr val="002060"/>
              </a:solidFill>
              <a:latin typeface="Antiqua Ho"/>
            </a:endParaRPr>
          </a:p>
        </p:txBody>
      </p:sp>
    </p:spTree>
    <p:extLst>
      <p:ext uri="{BB962C8B-B14F-4D97-AF65-F5344CB8AC3E}">
        <p14:creationId xmlns:p14="http://schemas.microsoft.com/office/powerpoint/2010/main" val="143854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4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Багетная рамка 7"/>
          <p:cNvSpPr/>
          <p:nvPr/>
        </p:nvSpPr>
        <p:spPr>
          <a:xfrm>
            <a:off x="3071802" y="1857364"/>
            <a:ext cx="2952750" cy="720725"/>
          </a:xfrm>
          <a:prstGeom prst="bevel">
            <a:avLst/>
          </a:prstGeom>
          <a:solidFill>
            <a:schemeClr val="bg1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</a:rPr>
              <a:t>Закончил школу</a:t>
            </a:r>
          </a:p>
        </p:txBody>
      </p:sp>
      <p:sp>
        <p:nvSpPr>
          <p:cNvPr id="9" name="Багетная рамка 8"/>
          <p:cNvSpPr/>
          <p:nvPr/>
        </p:nvSpPr>
        <p:spPr>
          <a:xfrm>
            <a:off x="500034" y="3000372"/>
            <a:ext cx="2952750" cy="720725"/>
          </a:xfrm>
          <a:prstGeom prst="bevel">
            <a:avLst/>
          </a:prstGeom>
          <a:solidFill>
            <a:schemeClr val="bg1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</a:rPr>
              <a:t>Сдал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</a:rPr>
              <a:t>ОГЭ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214282" y="4714884"/>
            <a:ext cx="3643338" cy="1428760"/>
          </a:xfrm>
          <a:prstGeom prst="bevel">
            <a:avLst/>
          </a:prstGeom>
          <a:solidFill>
            <a:schemeClr val="bg1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Constantia"/>
              </a:rPr>
              <a:t>Среднее профессиональное образование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6" name="Стрелка вниз 15"/>
          <p:cNvSpPr/>
          <p:nvPr/>
        </p:nvSpPr>
        <p:spPr>
          <a:xfrm rot="19063038">
            <a:off x="6651953" y="2336787"/>
            <a:ext cx="381816" cy="596900"/>
          </a:xfrm>
          <a:prstGeom prst="downArrow">
            <a:avLst/>
          </a:prstGeom>
          <a:solidFill>
            <a:schemeClr val="bg1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9058" y="928670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Багетная рамка 13"/>
          <p:cNvSpPr/>
          <p:nvPr/>
        </p:nvSpPr>
        <p:spPr>
          <a:xfrm>
            <a:off x="5643570" y="3000372"/>
            <a:ext cx="2952750" cy="720725"/>
          </a:xfrm>
          <a:prstGeom prst="bevel">
            <a:avLst/>
          </a:prstGeom>
          <a:solidFill>
            <a:schemeClr val="bg1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</a:rPr>
              <a:t>Сдал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</a:rPr>
              <a:t>ЕГЭ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5" name="Стрелка вниз 14"/>
          <p:cNvSpPr/>
          <p:nvPr/>
        </p:nvSpPr>
        <p:spPr>
          <a:xfrm rot="2473191">
            <a:off x="1935273" y="2337831"/>
            <a:ext cx="381816" cy="596900"/>
          </a:xfrm>
          <a:prstGeom prst="downArrow">
            <a:avLst/>
          </a:prstGeom>
          <a:solidFill>
            <a:schemeClr val="bg1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6929454" y="3929066"/>
            <a:ext cx="381816" cy="596900"/>
          </a:xfrm>
          <a:prstGeom prst="downArrow">
            <a:avLst/>
          </a:prstGeom>
          <a:solidFill>
            <a:schemeClr val="bg1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1714480" y="3929066"/>
            <a:ext cx="381816" cy="596900"/>
          </a:xfrm>
          <a:prstGeom prst="downArrow">
            <a:avLst/>
          </a:prstGeom>
          <a:solidFill>
            <a:schemeClr val="bg1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24" name="Багетная рамка 23"/>
          <p:cNvSpPr/>
          <p:nvPr/>
        </p:nvSpPr>
        <p:spPr>
          <a:xfrm>
            <a:off x="5286380" y="4714884"/>
            <a:ext cx="3643338" cy="1428760"/>
          </a:xfrm>
          <a:prstGeom prst="bevel">
            <a:avLst/>
          </a:prstGeom>
          <a:solidFill>
            <a:schemeClr val="bg1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Constantia"/>
              </a:rPr>
              <a:t>Высшее образование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12390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633298"/>
            <a:ext cx="8350769" cy="1224198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4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 </a:t>
            </a:r>
            <a:r>
              <a:rPr lang="ru-RU" sz="2400" b="1" kern="1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можете пойти </a:t>
            </a:r>
            <a:r>
              <a:rPr lang="ru-RU" sz="24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учиться в «Амурский политехнический техникум» </a:t>
            </a:r>
            <a:r>
              <a:rPr lang="ru-RU" sz="2400" b="1" kern="1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следующим, востребованным на нашем предприятии профессиям</a:t>
            </a:r>
            <a:r>
              <a:rPr lang="ru-RU" sz="24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b="1" kern="10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C:\Users\yakimenko.ae\Desktop\Информационный стенд\8 Подготовка кадров\подготовка кадров\техникум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852" y="3194973"/>
            <a:ext cx="4606353" cy="329952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140968"/>
            <a:ext cx="3312368" cy="340753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fontAlgn="ctr">
              <a:buFont typeface="Wingdings" panose="05000000000000000000" pitchFamily="2" charset="2"/>
              <a:buChar char="ü"/>
            </a:pPr>
            <a:r>
              <a:rPr lang="ru-RU" sz="17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</a:t>
            </a:r>
            <a:r>
              <a:rPr lang="ru-RU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станков с программным управлением;</a:t>
            </a:r>
          </a:p>
          <a:p>
            <a:pPr marL="285750" lvl="0" indent="-285750" fontAlgn="ctr">
              <a:buFont typeface="Wingdings" panose="05000000000000000000" pitchFamily="2" charset="2"/>
              <a:buChar char="ü"/>
            </a:pPr>
            <a:r>
              <a:rPr lang="ru-RU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Станочник (металлообработка)</a:t>
            </a:r>
          </a:p>
          <a:p>
            <a:pPr marL="285750" lvl="0" indent="-285750" fontAlgn="ctr">
              <a:buFont typeface="Wingdings" panose="05000000000000000000" pitchFamily="2" charset="2"/>
              <a:buChar char="ü"/>
            </a:pPr>
            <a:r>
              <a:rPr lang="ru-RU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Сварочное производство;</a:t>
            </a:r>
          </a:p>
          <a:p>
            <a:pPr marL="285750" lvl="0" indent="-285750" fontAlgn="ctr">
              <a:buFont typeface="Wingdings" panose="05000000000000000000" pitchFamily="2" charset="2"/>
              <a:buChar char="ü"/>
            </a:pPr>
            <a:r>
              <a:rPr lang="ru-RU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эксплуатация и обслуживание электрического и электромеханического оборудования (по отраслям);</a:t>
            </a:r>
          </a:p>
          <a:p>
            <a:pPr marL="285750" lvl="0" indent="-285750" fontAlgn="ctr">
              <a:buFont typeface="Wingdings" panose="05000000000000000000" pitchFamily="2" charset="2"/>
              <a:buChar char="ü"/>
            </a:pPr>
            <a:r>
              <a:rPr lang="ru-RU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машиностроения.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29058" y="928670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73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633298"/>
            <a:ext cx="8350769" cy="1569660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4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ФКП «АПЗ «Вымпел» им. П.В. </a:t>
            </a:r>
            <a:r>
              <a:rPr lang="ru-RU" sz="2400" b="1" kern="10" dirty="0" err="1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Финогенова</a:t>
            </a:r>
            <a:r>
              <a:rPr lang="ru-RU" sz="24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дает возможность учащимся старших курсов «Амурского политехнического техникума» заключить 3-х сторонние договора на подготовку рабочих кадров (специалистов)</a:t>
            </a:r>
            <a:endParaRPr lang="ru-RU" sz="2400" b="1" kern="10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9058" y="928670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3429000"/>
            <a:ext cx="8286808" cy="330859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  <a:effectLst/>
        </p:spPr>
        <p:txBody>
          <a:bodyPr wrap="square">
            <a:spAutoFit/>
          </a:bodyPr>
          <a:lstStyle/>
          <a:p>
            <a:r>
              <a:rPr lang="ru-RU" sz="2400" b="1" kern="10" dirty="0" smtClean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ПРЕИМУЩЕСТВА ДОГОВОРА:</a:t>
            </a:r>
          </a:p>
          <a:p>
            <a:endParaRPr lang="ru-RU" sz="500" b="1" kern="10" dirty="0" smtClean="0">
              <a:ln w="12700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получения дополнительной стипендии от предприятия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Прохождение практики на предприятии с  оплатой</a:t>
            </a:r>
          </a:p>
          <a:p>
            <a:pPr>
              <a:buFont typeface="Wingdings" pitchFamily="2" charset="2"/>
              <a:buChar char="ü"/>
            </a:pPr>
            <a:r>
              <a:rPr lang="ru-RU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Гарантированное трудоустройство после окончания учебного заведения</a:t>
            </a:r>
          </a:p>
          <a:p>
            <a:pPr>
              <a:buFont typeface="Wingdings" pitchFamily="2" charset="2"/>
              <a:buChar char="ü"/>
            </a:pPr>
            <a:r>
              <a:rPr lang="ru-RU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 обучения в учебном заведение включается в стаж работы на</a:t>
            </a:r>
          </a:p>
          <a:p>
            <a:r>
              <a:rPr lang="ru-RU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получение вознаграждения за выслугу лет</a:t>
            </a:r>
          </a:p>
          <a:p>
            <a:pPr>
              <a:buFont typeface="Wingdings" pitchFamily="2" charset="2"/>
              <a:buChar char="ü"/>
            </a:pPr>
            <a:r>
              <a:rPr lang="ru-RU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Оплата стоимости проезда к отпуску работника и его членов семьи</a:t>
            </a:r>
          </a:p>
          <a:p>
            <a:pPr>
              <a:buFont typeface="Wingdings" pitchFamily="2" charset="2"/>
              <a:buChar char="ü"/>
            </a:pPr>
            <a:r>
              <a:rPr lang="ru-RU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Возможность продолжить обучение в ВУЗе по целевому направлению</a:t>
            </a:r>
          </a:p>
          <a:p>
            <a:r>
              <a:rPr lang="ru-RU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от предприятия</a:t>
            </a:r>
          </a:p>
          <a:p>
            <a:pPr>
              <a:buFont typeface="Wingdings" pitchFamily="2" charset="2"/>
              <a:buChar char="ü"/>
            </a:pPr>
            <a:r>
              <a:rPr lang="ru-RU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Карьерный рост</a:t>
            </a:r>
            <a:endParaRPr lang="ru-RU" sz="2400" b="1" kern="10" dirty="0" smtClean="0">
              <a:ln w="12700">
                <a:noFill/>
                <a:round/>
                <a:headEnd/>
                <a:tailEnd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kern="10" dirty="0">
              <a:ln w="12700">
                <a:noFill/>
                <a:round/>
                <a:headEnd/>
                <a:tailEnd/>
              </a:ln>
              <a:solidFill>
                <a:srgbClr val="002060"/>
              </a:solidFill>
              <a:latin typeface="Antiqua Ho"/>
            </a:endParaRPr>
          </a:p>
        </p:txBody>
      </p:sp>
    </p:spTree>
    <p:extLst>
      <p:ext uri="{BB962C8B-B14F-4D97-AF65-F5344CB8AC3E}">
        <p14:creationId xmlns:p14="http://schemas.microsoft.com/office/powerpoint/2010/main" val="80573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14403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:\Мои документы\ЦЕЛЕВОЙ НАБОР В ВУЗы\ПРЕЗЕНТАЦИЯ 2018\картинки\скачанные файлы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1903" y="3432286"/>
            <a:ext cx="1546428" cy="145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:\Мои документы\ЦЕЛЕВОЙ НАБОР В ВУЗы\ПРЕЗЕНТАЦИЯ 2018\картинки\скачанные файлы (6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01904" y="5157192"/>
            <a:ext cx="1546427" cy="144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C:\Users\yakimenko.ae\Desktop\Презентация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3" t="18384" r="53948" b="47352"/>
          <a:stretch/>
        </p:blipFill>
        <p:spPr bwMode="auto">
          <a:xfrm>
            <a:off x="7301904" y="1643931"/>
            <a:ext cx="1518567" cy="157002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7158" y="1571612"/>
            <a:ext cx="6643734" cy="514353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казенное предприятие</a:t>
            </a:r>
          </a:p>
          <a:p>
            <a:pPr lvl="0" algn="ctr"/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«Амурский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патронный завод «Вымпел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 algn="ctr"/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 П.В. </a:t>
            </a:r>
            <a:r>
              <a:rPr lang="ru-RU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Финогенова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дает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высшее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 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целевому направлению, по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инженерно-техническим специальностям 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дальнейшим трудоустройством на завод </a:t>
            </a:r>
          </a:p>
          <a:p>
            <a:pPr algn="ctr"/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«Комсомольском-на-Амуре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государственном 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университете»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КнАГУ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/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«Балтийском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государственном техническом университете «</a:t>
            </a:r>
            <a:r>
              <a:rPr lang="ru-RU" sz="24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Военмех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имени Д.Ф. 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Устинова»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Санкт-Петербурге </a:t>
            </a:r>
            <a:endParaRPr lang="ru-RU" sz="24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9058" y="928670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73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75142349"/>
              </p:ext>
            </p:extLst>
          </p:nvPr>
        </p:nvGraphicFramePr>
        <p:xfrm>
          <a:off x="214282" y="3228645"/>
          <a:ext cx="8715436" cy="3629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14282" y="1785926"/>
            <a:ext cx="8715436" cy="150019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6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ЦЕЛЕВОГО ОБУЧЕНИЯ В ВУЗЕ от ФКП «АПЗ «ВЫМПЕЛ» имени П.В. </a:t>
            </a:r>
            <a:r>
              <a:rPr lang="ru-RU" sz="2600" b="1" kern="10" dirty="0" err="1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Финогенова</a:t>
            </a:r>
            <a:r>
              <a:rPr lang="ru-RU" sz="26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3929058" y="928670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73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Картинки по запросу военмех санкт-петербург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2928934"/>
            <a:ext cx="2410435" cy="377782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42844" y="1571612"/>
            <a:ext cx="8858312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kern="0" dirty="0">
                <a:ln w="190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Балтийский государственный технический </a:t>
            </a:r>
            <a:r>
              <a:rPr lang="ru-RU" sz="2400" b="1" kern="0" dirty="0" smtClean="0">
                <a:ln w="190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</a:t>
            </a:r>
            <a:r>
              <a:rPr lang="ru-RU" sz="2400" b="1" kern="0" dirty="0">
                <a:ln w="190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«ВОЕНМЕХ» им. Д.Ф. </a:t>
            </a:r>
            <a:r>
              <a:rPr lang="ru-RU" sz="2400" b="1" kern="0" dirty="0" smtClean="0">
                <a:ln w="190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Устинова </a:t>
            </a:r>
          </a:p>
          <a:p>
            <a:pPr lvl="0" algn="ctr">
              <a:defRPr/>
            </a:pPr>
            <a:r>
              <a:rPr lang="ru-RU" sz="2400" b="1" kern="0" dirty="0" smtClean="0">
                <a:ln w="190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kern="0" dirty="0">
                <a:ln w="190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БГТУ «ВОЕНМЕХ» им. Д.Ф. Устинова</a:t>
            </a:r>
            <a:r>
              <a:rPr lang="ru-RU" sz="2400" b="1" kern="0" dirty="0" smtClean="0">
                <a:ln w="190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kern="0" dirty="0">
              <a:ln w="1905"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2857496"/>
            <a:ext cx="6168227" cy="388324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360000" algn="just">
              <a:defRPr/>
            </a:pP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«Оружие и системы вооружения» (Е) - старейший факультет. Обучение только очное.</a:t>
            </a:r>
          </a:p>
          <a:p>
            <a:pPr lvl="0" indent="360000" algn="just">
              <a:defRPr/>
            </a:pP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факультета имеют возможность обучаться на военной кафедре. Выпускникам военной кафедры присваивается воинское звание офицера запаса. Выпускники военной кафедры не подлежат призыву в ряды Вооруженных Сил РФ в мирное время.</a:t>
            </a:r>
          </a:p>
          <a:p>
            <a:pPr lvl="0" indent="360000" algn="just">
              <a:defRPr/>
            </a:pP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</a:t>
            </a: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факультета обладают высоким конкурентным потенциалом и к моменту окончания написания выпускных квалификационных работ практически 100% из них трудоустроены.</a:t>
            </a:r>
          </a:p>
          <a:p>
            <a:pPr lvl="0" indent="360000" algn="just">
              <a:defRPr/>
            </a:pP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факультета имеют возможность продолжить обучение в аспирантуре.</a:t>
            </a:r>
          </a:p>
          <a:p>
            <a:pPr lvl="0" indent="360000" algn="just">
              <a:defRPr/>
            </a:pP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Иногородние студенты дневной бюджетной формы обучения обеспечиваются общежитием</a:t>
            </a: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5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9058" y="928670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3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1115</Words>
  <Application>Microsoft Office PowerPoint</Application>
  <PresentationFormat>Экран (4:3)</PresentationFormat>
  <Paragraphs>162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18</vt:i4>
      </vt:variant>
    </vt:vector>
  </HeadingPairs>
  <TitlesOfParts>
    <vt:vector size="34" baseType="lpstr">
      <vt:lpstr>Antiqua Ho</vt:lpstr>
      <vt:lpstr>Arial</vt:lpstr>
      <vt:lpstr>Calibri</vt:lpstr>
      <vt:lpstr>Constantia</vt:lpstr>
      <vt:lpstr>Times New Roman</vt:lpstr>
      <vt:lpstr>Wingdings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8_Тема Office</vt:lpstr>
      <vt:lpstr>9_Тема Office</vt:lpstr>
      <vt:lpstr>11_Тема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 Чекан</dc:creator>
  <cp:lastModifiedBy>Зубанова</cp:lastModifiedBy>
  <cp:revision>89</cp:revision>
  <dcterms:created xsi:type="dcterms:W3CDTF">2018-11-28T22:21:19Z</dcterms:created>
  <dcterms:modified xsi:type="dcterms:W3CDTF">2024-02-16T01:01:39Z</dcterms:modified>
</cp:coreProperties>
</file>